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6" r:id="rId2"/>
    <p:sldId id="257" r:id="rId3"/>
    <p:sldId id="274" r:id="rId4"/>
    <p:sldId id="258" r:id="rId5"/>
    <p:sldId id="259" r:id="rId6"/>
    <p:sldId id="260" r:id="rId7"/>
    <p:sldId id="262" r:id="rId8"/>
    <p:sldId id="261" r:id="rId9"/>
    <p:sldId id="263" r:id="rId10"/>
    <p:sldId id="269" r:id="rId11"/>
    <p:sldId id="270" r:id="rId12"/>
    <p:sldId id="268" r:id="rId13"/>
    <p:sldId id="271" r:id="rId14"/>
    <p:sldId id="264" r:id="rId15"/>
    <p:sldId id="265" r:id="rId16"/>
    <p:sldId id="275"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rian Singer-Towns" initials="BS" lastIdx="6" clrIdx="1">
    <p:extLst>
      <p:ext uri="{19B8F6BF-5375-455C-9EA6-DF929625EA0E}">
        <p15:presenceInfo xmlns:p15="http://schemas.microsoft.com/office/powerpoint/2012/main" userId="S::btowns@smp.org::7259c008-5664-4d8b-97e4-93a4b61f415a" providerId="AD"/>
      </p:ext>
    </p:extLst>
  </p:cmAuthor>
  <p:cmAuthor id="3" name="Steven Ellair" initials="SE" lastIdx="3" clrIdx="2">
    <p:extLst>
      <p:ext uri="{19B8F6BF-5375-455C-9EA6-DF929625EA0E}">
        <p15:presenceInfo xmlns:p15="http://schemas.microsoft.com/office/powerpoint/2012/main" userId="S::sellair@smp.org::ad70234c-dccd-497b-bfbd-5adad4a1a918" providerId="AD"/>
      </p:ext>
    </p:extLst>
  </p:cmAuthor>
  <p:cmAuthor id="4" name="Brooke Saron" initials="BS" lastIdx="2" clrIdx="3">
    <p:extLst>
      <p:ext uri="{19B8F6BF-5375-455C-9EA6-DF929625EA0E}">
        <p15:presenceInfo xmlns:p15="http://schemas.microsoft.com/office/powerpoint/2012/main" userId="S::bsaron@smp.org::514a032d-1aac-4ed1-9878-3ed7bd3ee233" providerId="AD"/>
      </p:ext>
    </p:extLst>
  </p:cmAuthor>
  <p:cmAuthor id="5" name="Becky Gochanour" initials="BG" lastIdx="1" clrIdx="4">
    <p:extLst>
      <p:ext uri="{19B8F6BF-5375-455C-9EA6-DF929625EA0E}">
        <p15:presenceInfo xmlns:p15="http://schemas.microsoft.com/office/powerpoint/2012/main" userId="S::rgochanour@smp.org::afafe086-c5d7-459e-82a8-30ca103da5c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50" autoAdjust="0"/>
    <p:restoredTop sz="74082" autoAdjust="0"/>
  </p:normalViewPr>
  <p:slideViewPr>
    <p:cSldViewPr>
      <p:cViewPr varScale="1">
        <p:scale>
          <a:sx n="78" d="100"/>
          <a:sy n="78" d="100"/>
        </p:scale>
        <p:origin x="828" y="78"/>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fotografixx/iStock.com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The students should be familiar with most of the sins on this list, except for fornication. It will be important to explain the distinction between fornication and adultery. Fornication is any kind of sexual activity between people who are not married. Adultery is sexual activity between people when at least one of the people is married.</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19859272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WAYHOME studio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Notes</a:t>
            </a:r>
            <a:r>
              <a:rPr lang="en-US" dirty="0"/>
              <a:t>: </a:t>
            </a:r>
            <a:r>
              <a:rPr lang="en-US" sz="1200" kern="1200" dirty="0">
                <a:solidFill>
                  <a:schemeClr val="tx1"/>
                </a:solidFill>
                <a:effectLst/>
                <a:latin typeface="+mn-lt"/>
                <a:ea typeface="+mn-ea"/>
                <a:cs typeface="+mn-cs"/>
              </a:rPr>
              <a:t>This is a sensitive topic for young people, many of whom are either confused by, or in disagreement with, Church teaching. This would be especially true if you have any gay or lesbian students in class. Please be sure to emphasize that gay and lesbian people are part of the Body of Christ and should be welcomed and treated with respect. Bullying or treating them any differently is against Christ’s Law of Love.</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2066640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This question also appears on page 303 of the student book.</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2797611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Monkey Business Images / 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3221158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conrado/Shutterstock.com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This is obviously a sensitive topic to be handled with pastoral care. The distinction between divorce and an annulled marriage is critical. Here are some key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A divorce is a recognition by civil society that a married couple has permanently separated.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An annulled marriage is a judgment by the Church that a union never achieved the state of a sacramental marriage.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The Church can declare a marriage annulled for several reasons. It could be that either the husband or wife was not a baptized Christian. Or perhaps the husband or wife was not free to enter a sacramental marriage because of a former marriage that was never declared null. Or one of the spouses could have an active addiction that was kept secret from the other spouse before their marriage.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Having a marriage declared null does not mean that the Church is saying that there wasn’t a civil marriage between the couple.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Having a marriage declared null is a formal process and will typically take months and even years.</a:t>
            </a:r>
            <a:endParaRPr lang="en-US"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3484436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fizkes/Shutterstock.com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You could quickly quiz the students to ensure their understanding of the definitions of these sins.</a:t>
            </a:r>
          </a:p>
          <a:p>
            <a:pPr marL="171450" indent="-171450">
              <a:buFont typeface="Arial" panose="020B0604020202020204" pitchFamily="34" charset="0"/>
              <a:buChar char="•"/>
            </a:pPr>
            <a:r>
              <a:rPr lang="en-US" dirty="0"/>
              <a:t>Which sin happens before a couple is married? </a:t>
            </a:r>
            <a:r>
              <a:rPr lang="en-US" i="1" dirty="0"/>
              <a:t>(cohabitation)</a:t>
            </a:r>
          </a:p>
          <a:p>
            <a:pPr marL="171450" indent="-171450">
              <a:buFont typeface="Arial" panose="020B0604020202020204" pitchFamily="34" charset="0"/>
              <a:buChar char="•"/>
            </a:pPr>
            <a:r>
              <a:rPr lang="en-US" i="0" dirty="0"/>
              <a:t>Which sin happens when a person is married to more than one other person? </a:t>
            </a:r>
            <a:r>
              <a:rPr lang="en-US" i="1" dirty="0"/>
              <a:t>(polygamy)</a:t>
            </a:r>
          </a:p>
          <a:p>
            <a:pPr marL="171450" indent="-171450">
              <a:buFont typeface="Arial" panose="020B0604020202020204" pitchFamily="34" charset="0"/>
              <a:buChar char="•"/>
            </a:pPr>
            <a:r>
              <a:rPr lang="en-US" i="0" dirty="0"/>
              <a:t>Which sin happens when a married person has sex with someone who is not their husband or wife? </a:t>
            </a:r>
            <a:r>
              <a:rPr lang="en-US" i="1" dirty="0"/>
              <a:t>(adultery)</a:t>
            </a:r>
          </a:p>
          <a:p>
            <a:pPr marL="171450" indent="-171450">
              <a:buFont typeface="Arial" panose="020B0604020202020204" pitchFamily="34" charset="0"/>
              <a:buChar char="•"/>
            </a:pPr>
            <a:r>
              <a:rPr lang="en-US" i="0" dirty="0"/>
              <a:t>Which sin happens when a married couple ends their marriage before one of them passes away? </a:t>
            </a:r>
            <a:r>
              <a:rPr lang="en-US" i="1" dirty="0"/>
              <a:t>(divorce)</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dem10/iStock.com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You may need to begin with the definitions for each of these practices, which are found on pages 308 and 312 of the student book. Explain to the students that the basis for the Church’s teaching is the principle that married couples must always remain open to new life and that this new life must be created naturally through sexual intercourse, as God intended.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17208844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This question also appears on page 313 of the student book.</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3239481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martin-dm/iStock.com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Invite the students to reflect on this question, silently, in writing, or through class discussion.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talitha_it/Shutterstock.com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1473503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Rocketclips, Inc.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a:t>
            </a:r>
            <a:r>
              <a:rPr lang="en-US" sz="1200" i="0" dirty="0">
                <a:solidFill>
                  <a:schemeClr val="bg1">
                    <a:lumMod val="65000"/>
                  </a:schemeClr>
                </a:solidFill>
              </a:rPr>
              <a:t>: You might make the point that these principles describing the meaning of sexuality are found in the beginning of the Bible. Invite the students to look up and read the passages listed and to describe in their own words the meaning of the passages.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Nattakorn_Maneerat/Shutterstock.com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concepts on this slide are at the core of Pope Saint John Paul II’s theology of the body. Invite the students to explore this teaching more deeply with these two questions: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Why does Pope Saint John Paul II say that when we consider our bodies, it is clear that they were created to express love to others? </a:t>
            </a:r>
            <a:r>
              <a:rPr lang="en-US" sz="1200" i="1" dirty="0">
                <a:solidFill>
                  <a:schemeClr val="bg1">
                    <a:lumMod val="65000"/>
                  </a:schemeClr>
                </a:solidFill>
              </a:rPr>
              <a:t>(We have the ability to touch each other to show compassion and love. We have the ability to say loving words. We have hands and feet to perform acts of love and kindness. We have sexual organs needed to enter into complete union with another person.)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Why does he say that when we consider our bodies, it is clear that they were created to bring new life into the world? </a:t>
            </a:r>
            <a:r>
              <a:rPr lang="en-US" sz="1200" i="1" dirty="0">
                <a:solidFill>
                  <a:schemeClr val="bg1">
                    <a:lumMod val="65000"/>
                  </a:schemeClr>
                </a:solidFill>
              </a:rPr>
              <a:t>(First, we have sexual organs needed to create children. Women have breasts to feed babies. Men and women have the ability to feed and care for children.)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1"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This question also appears on page 293 of the student book. Some possible answers include the following: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Our sexuality affects the way we relate to all people.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Sexuality is our inner drive to be in loving relationships with other people, including our husband or wife, but not just our husband or wife.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Sexuality is also about nurturing and caring for children</a:t>
            </a:r>
            <a:r>
              <a:rPr lang="en-US" sz="1200" kern="1200" dirty="0">
                <a:solidFill>
                  <a:schemeClr val="tx1"/>
                </a:solidFill>
                <a:effectLst/>
                <a:latin typeface="+mn-lt"/>
                <a:ea typeface="+mn-ea"/>
                <a:cs typeface="+mn-cs"/>
              </a:rPr>
              <a:t>—</a:t>
            </a:r>
            <a:r>
              <a:rPr lang="en-US" sz="1200" i="0" dirty="0">
                <a:solidFill>
                  <a:schemeClr val="bg1">
                    <a:lumMod val="65000"/>
                  </a:schemeClr>
                </a:solidFill>
              </a:rPr>
              <a:t>not just our own children, but all children.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ASDF_MEDIA/Shutterstock.com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To help the students understand the meaning of chastity, discuss what chastity looks like using real-world scenarios like these:</a:t>
            </a:r>
          </a:p>
          <a:p>
            <a:pPr marL="171450" indent="-171450">
              <a:buFont typeface="Arial" panose="020B0604020202020204" pitchFamily="34" charset="0"/>
              <a:buChar char="•"/>
            </a:pPr>
            <a:r>
              <a:rPr lang="en-US" dirty="0"/>
              <a:t>How does a chaste person who is not in a relationship treat someone they are attracted to?</a:t>
            </a:r>
          </a:p>
          <a:p>
            <a:pPr marL="171450" indent="-171450">
              <a:buFont typeface="Arial" panose="020B0604020202020204" pitchFamily="34" charset="0"/>
              <a:buChar char="•"/>
            </a:pPr>
            <a:r>
              <a:rPr lang="en-US" dirty="0"/>
              <a:t>How does a chaste person in a relationship treat someone else they are attracted to?</a:t>
            </a:r>
          </a:p>
          <a:p>
            <a:pPr marL="171450" indent="-171450">
              <a:buFont typeface="Arial" panose="020B0604020202020204" pitchFamily="34" charset="0"/>
              <a:buChar char="•"/>
            </a:pPr>
            <a:r>
              <a:rPr lang="en-US" dirty="0"/>
              <a:t>How does a chaste person dress for a date? when going to the beach?</a:t>
            </a:r>
          </a:p>
          <a:p>
            <a:pPr marL="171450" indent="-171450">
              <a:buFont typeface="Arial" panose="020B0604020202020204" pitchFamily="34" charset="0"/>
              <a:buChar char="•"/>
            </a:pPr>
            <a:r>
              <a:rPr lang="en-US" dirty="0"/>
              <a:t>How does a chaste person act when confronted with pornography?</a:t>
            </a:r>
          </a:p>
          <a:p>
            <a:pPr marL="171450" indent="-171450">
              <a:buFont typeface="Arial" panose="020B0604020202020204" pitchFamily="34" charset="0"/>
              <a:buChar char="•"/>
            </a:pPr>
            <a:r>
              <a:rPr lang="en-US" dirty="0"/>
              <a:t>Is it ever okay for a chaste person to flirt? If so, when and how? </a:t>
            </a:r>
          </a:p>
          <a:p>
            <a:pPr marL="171450" indent="-171450">
              <a:buFont typeface="Arial" panose="020B0604020202020204" pitchFamily="34" charset="0"/>
              <a:buChar char="•"/>
            </a:pPr>
            <a:r>
              <a:rPr lang="en-US" dirty="0"/>
              <a:t>When is it not okay for a chaste person to flirt?</a:t>
            </a:r>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William Perugini / Shutterstock.com</a:t>
            </a:r>
            <a:r>
              <a:rPr lang="en-US" dirty="0"/>
              <a:t> </a:t>
            </a:r>
            <a:endParaRPr lang="en-US" sz="120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giuseppelombardo/Shutterstock.com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The bullet points on this slide will appear after a second click. Before you show them, invite the students to create their own list of positive outcomes when we practice the virtues of chastity and modesty. After giving them time to develop their list, click to show the list on the slide and invite them to compare.</a:t>
            </a: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1957861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Autofit/>
          </a:bodyPr>
          <a:lstStyle/>
          <a:p>
            <a:pPr>
              <a:lnSpc>
                <a:spcPct val="114000"/>
              </a:lnSpc>
            </a:pPr>
            <a:r>
              <a:rPr lang="en-US" sz="3400" dirty="0"/>
              <a:t>The Sixth and </a:t>
            </a:r>
            <a:br>
              <a:rPr lang="en-US" sz="3400" dirty="0"/>
            </a:br>
            <a:r>
              <a:rPr lang="en-US" sz="3400" dirty="0"/>
              <a:t>Ninth Commandments:</a:t>
            </a:r>
            <a:br>
              <a:rPr lang="en-US" sz="3400" dirty="0"/>
            </a:br>
            <a:r>
              <a:rPr lang="en-US" sz="3400" dirty="0"/>
              <a:t>Respecting Sexuality</a:t>
            </a:r>
          </a:p>
        </p:txBody>
      </p:sp>
      <p:sp>
        <p:nvSpPr>
          <p:cNvPr id="3" name="Subtitle 2"/>
          <p:cNvSpPr txBox="1">
            <a:spLocks/>
          </p:cNvSpPr>
          <p:nvPr/>
        </p:nvSpPr>
        <p:spPr>
          <a:xfrm>
            <a:off x="0" y="38100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4, Chapter 11</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TX006864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066800"/>
            <a:ext cx="8229600" cy="533400"/>
          </a:xfrm>
        </p:spPr>
        <p:txBody>
          <a:bodyPr/>
          <a:lstStyle/>
          <a:p>
            <a:r>
              <a:rPr lang="en-US" dirty="0"/>
              <a:t>Sins against Chastity</a:t>
            </a:r>
          </a:p>
        </p:txBody>
      </p:sp>
      <p:sp>
        <p:nvSpPr>
          <p:cNvPr id="3" name="Content Placeholder 2"/>
          <p:cNvSpPr>
            <a:spLocks noGrp="1"/>
          </p:cNvSpPr>
          <p:nvPr>
            <p:ph idx="1"/>
          </p:nvPr>
        </p:nvSpPr>
        <p:spPr>
          <a:xfrm>
            <a:off x="1371600" y="1828800"/>
            <a:ext cx="3969327" cy="4038600"/>
          </a:xfrm>
        </p:spPr>
        <p:txBody>
          <a:bodyPr>
            <a:normAutofit/>
          </a:bodyPr>
          <a:lstStyle/>
          <a:p>
            <a:pPr marL="0" indent="0">
              <a:lnSpc>
                <a:spcPct val="124000"/>
              </a:lnSpc>
              <a:buNone/>
            </a:pPr>
            <a:r>
              <a:rPr lang="en-US" dirty="0"/>
              <a:t>Most sins against chastity are rooted in lust and concupiscence. Some examples:</a:t>
            </a:r>
          </a:p>
          <a:p>
            <a:pPr marL="230188" indent="-230188">
              <a:lnSpc>
                <a:spcPct val="124000"/>
              </a:lnSpc>
            </a:pPr>
            <a:r>
              <a:rPr lang="en-US" dirty="0"/>
              <a:t>fornication</a:t>
            </a:r>
          </a:p>
          <a:p>
            <a:pPr marL="230188" indent="-230188">
              <a:lnSpc>
                <a:spcPct val="124000"/>
              </a:lnSpc>
            </a:pPr>
            <a:r>
              <a:rPr lang="en-US" dirty="0"/>
              <a:t>prostitution</a:t>
            </a:r>
          </a:p>
          <a:p>
            <a:pPr marL="230188" indent="-230188">
              <a:lnSpc>
                <a:spcPct val="124000"/>
              </a:lnSpc>
            </a:pPr>
            <a:r>
              <a:rPr lang="en-US" dirty="0"/>
              <a:t>masturbation</a:t>
            </a:r>
          </a:p>
          <a:p>
            <a:pPr marL="230188" indent="-230188">
              <a:lnSpc>
                <a:spcPct val="124000"/>
              </a:lnSpc>
            </a:pPr>
            <a:r>
              <a:rPr lang="en-US" dirty="0"/>
              <a:t>pornography</a:t>
            </a:r>
          </a:p>
          <a:p>
            <a:pPr marL="0" indent="0">
              <a:buNone/>
            </a:pPr>
            <a:endParaRPr lang="en-US" dirty="0"/>
          </a:p>
        </p:txBody>
      </p:sp>
      <p:pic>
        <p:nvPicPr>
          <p:cNvPr id="7" name="Picture 6" descr="A person standing in front of a door&#10;&#10;Description automatically generated">
            <a:extLst>
              <a:ext uri="{FF2B5EF4-FFF2-40B4-BE49-F238E27FC236}">
                <a16:creationId xmlns:a16="http://schemas.microsoft.com/office/drawing/2014/main" id="{59A5E962-636B-CA46-9F6E-88870722A94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372" b="3166"/>
          <a:stretch/>
        </p:blipFill>
        <p:spPr>
          <a:xfrm>
            <a:off x="5791200" y="1988459"/>
            <a:ext cx="2895601" cy="4191094"/>
          </a:xfrm>
          <a:prstGeom prst="rect">
            <a:avLst/>
          </a:prstGeom>
        </p:spPr>
      </p:pic>
    </p:spTree>
    <p:extLst>
      <p:ext uri="{BB962C8B-B14F-4D97-AF65-F5344CB8AC3E}">
        <p14:creationId xmlns:p14="http://schemas.microsoft.com/office/powerpoint/2010/main" val="603405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0771"/>
            <a:ext cx="8229600" cy="533400"/>
          </a:xfrm>
        </p:spPr>
        <p:txBody>
          <a:bodyPr/>
          <a:lstStyle/>
          <a:p>
            <a:pPr algn="ctr"/>
            <a:r>
              <a:rPr lang="en-US" dirty="0"/>
              <a:t>Homosexuality</a:t>
            </a:r>
          </a:p>
        </p:txBody>
      </p:sp>
      <p:sp>
        <p:nvSpPr>
          <p:cNvPr id="3" name="Content Placeholder 2"/>
          <p:cNvSpPr>
            <a:spLocks noGrp="1"/>
          </p:cNvSpPr>
          <p:nvPr>
            <p:ph idx="1"/>
          </p:nvPr>
        </p:nvSpPr>
        <p:spPr>
          <a:xfrm>
            <a:off x="4513943" y="1600200"/>
            <a:ext cx="4630057" cy="4953000"/>
          </a:xfrm>
        </p:spPr>
        <p:txBody>
          <a:bodyPr>
            <a:normAutofit fontScale="92500" lnSpcReduction="10000"/>
          </a:bodyPr>
          <a:lstStyle/>
          <a:p>
            <a:pPr marL="230188" indent="-230188">
              <a:lnSpc>
                <a:spcPct val="124000"/>
              </a:lnSpc>
            </a:pPr>
            <a:r>
              <a:rPr lang="en-US" dirty="0"/>
              <a:t>People who have same-sex attraction are our brothers and sisters, and they must be treated</a:t>
            </a:r>
            <a:br>
              <a:rPr lang="en-US" dirty="0"/>
            </a:br>
            <a:r>
              <a:rPr lang="en-US" dirty="0"/>
              <a:t>with respect and compassion.</a:t>
            </a:r>
          </a:p>
          <a:p>
            <a:pPr marL="230188" indent="-230188">
              <a:lnSpc>
                <a:spcPct val="124000"/>
              </a:lnSpc>
            </a:pPr>
            <a:r>
              <a:rPr lang="en-US" dirty="0"/>
              <a:t>Homosexual acts are disordered because they do not have the possibility of creating new life.</a:t>
            </a:r>
          </a:p>
          <a:p>
            <a:pPr marL="230188" indent="-230188">
              <a:lnSpc>
                <a:spcPct val="124000"/>
              </a:lnSpc>
            </a:pPr>
            <a:r>
              <a:rPr lang="en-US" dirty="0"/>
              <a:t>The Church encourages those with same-sex attraction to live chaste lives through an active prayer life and support from the faith community.</a:t>
            </a:r>
          </a:p>
        </p:txBody>
      </p:sp>
      <p:pic>
        <p:nvPicPr>
          <p:cNvPr id="5" name="Picture 4" descr="A person sitting on a wooden table&#10;&#10;Description automatically generated">
            <a:extLst>
              <a:ext uri="{FF2B5EF4-FFF2-40B4-BE49-F238E27FC236}">
                <a16:creationId xmlns:a16="http://schemas.microsoft.com/office/drawing/2014/main" id="{A3D99D42-7203-CB4A-8E66-5060A7C62711}"/>
              </a:ext>
            </a:extLst>
          </p:cNvPr>
          <p:cNvPicPr>
            <a:picLocks noChangeAspect="1"/>
          </p:cNvPicPr>
          <p:nvPr/>
        </p:nvPicPr>
        <p:blipFill rotWithShape="1">
          <a:blip r:embed="rId3">
            <a:extLst>
              <a:ext uri="{28A0092B-C50C-407E-A947-70E740481C1C}">
                <a14:useLocalDpi xmlns:a14="http://schemas.microsoft.com/office/drawing/2010/main" val="0"/>
              </a:ext>
            </a:extLst>
          </a:blip>
          <a:srcRect l="10178" r="12341"/>
          <a:stretch/>
        </p:blipFill>
        <p:spPr>
          <a:xfrm>
            <a:off x="1" y="1676400"/>
            <a:ext cx="4419601" cy="3802743"/>
          </a:xfrm>
          <a:prstGeom prst="rect">
            <a:avLst/>
          </a:prstGeom>
        </p:spPr>
      </p:pic>
    </p:spTree>
    <p:extLst>
      <p:ext uri="{BB962C8B-B14F-4D97-AF65-F5344CB8AC3E}">
        <p14:creationId xmlns:p14="http://schemas.microsoft.com/office/powerpoint/2010/main" val="32973173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BEE799D7-DB24-7540-B4F6-3285C39753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5" name="Title 1">
            <a:extLst>
              <a:ext uri="{FF2B5EF4-FFF2-40B4-BE49-F238E27FC236}">
                <a16:creationId xmlns:a16="http://schemas.microsoft.com/office/drawing/2014/main" id="{0FBBF115-1FA6-1741-875D-CBC49417F1E2}"/>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Sex before Marriage</a:t>
            </a:r>
          </a:p>
        </p:txBody>
      </p:sp>
      <p:sp>
        <p:nvSpPr>
          <p:cNvPr id="6" name="Content Placeholder 2">
            <a:extLst>
              <a:ext uri="{FF2B5EF4-FFF2-40B4-BE49-F238E27FC236}">
                <a16:creationId xmlns:a16="http://schemas.microsoft.com/office/drawing/2014/main" id="{7AA3E5DF-952C-0A4B-970A-64BE751A0E3F}"/>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would be your list of reasons to not have sex before marriage? </a:t>
            </a:r>
          </a:p>
        </p:txBody>
      </p:sp>
    </p:spTree>
    <p:extLst>
      <p:ext uri="{BB962C8B-B14F-4D97-AF65-F5344CB8AC3E}">
        <p14:creationId xmlns:p14="http://schemas.microsoft.com/office/powerpoint/2010/main" val="3689686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533400"/>
          </a:xfrm>
        </p:spPr>
        <p:txBody>
          <a:bodyPr/>
          <a:lstStyle/>
          <a:p>
            <a:pPr algn="ctr"/>
            <a:r>
              <a:rPr lang="en-US" dirty="0"/>
              <a:t>Marriage and Sexuality</a:t>
            </a:r>
          </a:p>
        </p:txBody>
      </p:sp>
      <p:sp>
        <p:nvSpPr>
          <p:cNvPr id="3" name="Content Placeholder 2"/>
          <p:cNvSpPr>
            <a:spLocks noGrp="1"/>
          </p:cNvSpPr>
          <p:nvPr>
            <p:ph idx="1"/>
          </p:nvPr>
        </p:nvSpPr>
        <p:spPr>
          <a:xfrm>
            <a:off x="4746171" y="1900084"/>
            <a:ext cx="3962400" cy="4724400"/>
          </a:xfrm>
        </p:spPr>
        <p:txBody>
          <a:bodyPr>
            <a:normAutofit lnSpcReduction="10000"/>
          </a:bodyPr>
          <a:lstStyle/>
          <a:p>
            <a:pPr marL="230188" indent="-230188">
              <a:lnSpc>
                <a:spcPct val="113000"/>
              </a:lnSpc>
            </a:pPr>
            <a:r>
              <a:rPr lang="en-US" sz="2200" dirty="0"/>
              <a:t>Sexual intercourse within marriage is the most intense expression of a couple’s intimate, loving communion.</a:t>
            </a:r>
          </a:p>
          <a:p>
            <a:pPr marL="230188" indent="-230188">
              <a:lnSpc>
                <a:spcPct val="113000"/>
              </a:lnSpc>
            </a:pPr>
            <a:r>
              <a:rPr lang="en-US" sz="2200" dirty="0"/>
              <a:t>Through the sacramental grace of Matrimony, married couples are empowered to be faithful and committed in their lifelong union.</a:t>
            </a:r>
          </a:p>
          <a:p>
            <a:pPr marL="230188" indent="-230188">
              <a:lnSpc>
                <a:spcPct val="113000"/>
              </a:lnSpc>
            </a:pPr>
            <a:r>
              <a:rPr lang="en-US" sz="2200" dirty="0"/>
              <a:t>This grace also enables them to welcome, nurture, and educate their children.</a:t>
            </a:r>
          </a:p>
        </p:txBody>
      </p:sp>
      <p:pic>
        <p:nvPicPr>
          <p:cNvPr id="5" name="Picture 4" descr="A group of people looking at the camera&#10;&#10;Description automatically generated">
            <a:extLst>
              <a:ext uri="{FF2B5EF4-FFF2-40B4-BE49-F238E27FC236}">
                <a16:creationId xmlns:a16="http://schemas.microsoft.com/office/drawing/2014/main" id="{0F294FF9-BF8D-C243-8929-A7CE6CF0477B}"/>
              </a:ext>
            </a:extLst>
          </p:cNvPr>
          <p:cNvPicPr>
            <a:picLocks noChangeAspect="1"/>
          </p:cNvPicPr>
          <p:nvPr/>
        </p:nvPicPr>
        <p:blipFill rotWithShape="1">
          <a:blip r:embed="rId3">
            <a:extLst>
              <a:ext uri="{28A0092B-C50C-407E-A947-70E740481C1C}">
                <a14:useLocalDpi xmlns:a14="http://schemas.microsoft.com/office/drawing/2010/main" val="0"/>
              </a:ext>
            </a:extLst>
          </a:blip>
          <a:srcRect r="2139"/>
          <a:stretch/>
        </p:blipFill>
        <p:spPr>
          <a:xfrm>
            <a:off x="0" y="1871699"/>
            <a:ext cx="4572000" cy="3114601"/>
          </a:xfrm>
          <a:prstGeom prst="rect">
            <a:avLst/>
          </a:prstGeom>
        </p:spPr>
      </p:pic>
    </p:spTree>
    <p:extLst>
      <p:ext uri="{BB962C8B-B14F-4D97-AF65-F5344CB8AC3E}">
        <p14:creationId xmlns:p14="http://schemas.microsoft.com/office/powerpoint/2010/main" val="26014648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533400"/>
          </a:xfrm>
        </p:spPr>
        <p:txBody>
          <a:bodyPr/>
          <a:lstStyle/>
          <a:p>
            <a:pPr algn="ctr"/>
            <a:r>
              <a:rPr lang="en-US" dirty="0"/>
              <a:t>Marriage Annulments</a:t>
            </a:r>
          </a:p>
        </p:txBody>
      </p:sp>
      <p:sp>
        <p:nvSpPr>
          <p:cNvPr id="3" name="Content Placeholder 2"/>
          <p:cNvSpPr>
            <a:spLocks noGrp="1"/>
          </p:cNvSpPr>
          <p:nvPr>
            <p:ph idx="1"/>
          </p:nvPr>
        </p:nvSpPr>
        <p:spPr>
          <a:xfrm>
            <a:off x="4553857" y="1600200"/>
            <a:ext cx="4267200" cy="4800600"/>
          </a:xfrm>
        </p:spPr>
        <p:txBody>
          <a:bodyPr>
            <a:normAutofit lnSpcReduction="10000"/>
          </a:bodyPr>
          <a:lstStyle/>
          <a:p>
            <a:pPr marL="230188" indent="-230188">
              <a:lnSpc>
                <a:spcPct val="114000"/>
              </a:lnSpc>
            </a:pPr>
            <a:r>
              <a:rPr lang="en-US" dirty="0"/>
              <a:t>Christ affirms that marriage</a:t>
            </a:r>
            <a:br>
              <a:rPr lang="en-US" dirty="0"/>
            </a:br>
            <a:r>
              <a:rPr lang="en-US" dirty="0"/>
              <a:t>is lifelong.</a:t>
            </a:r>
          </a:p>
          <a:p>
            <a:pPr marL="230188" indent="-230188">
              <a:lnSpc>
                <a:spcPct val="114000"/>
              </a:lnSpc>
            </a:pPr>
            <a:r>
              <a:rPr lang="en-US" dirty="0"/>
              <a:t>When a couple divorces,</a:t>
            </a:r>
            <a:br>
              <a:rPr lang="en-US" dirty="0"/>
            </a:br>
            <a:r>
              <a:rPr lang="en-US" dirty="0"/>
              <a:t>the marriage is dissolved</a:t>
            </a:r>
            <a:br>
              <a:rPr lang="en-US" dirty="0"/>
            </a:br>
            <a:r>
              <a:rPr lang="en-US" dirty="0"/>
              <a:t>in the eyes of the state,</a:t>
            </a:r>
            <a:br>
              <a:rPr lang="en-US" dirty="0"/>
            </a:br>
            <a:r>
              <a:rPr lang="en-US" dirty="0"/>
              <a:t>but not the Church.</a:t>
            </a:r>
          </a:p>
          <a:p>
            <a:pPr marL="230188" indent="-230188">
              <a:lnSpc>
                <a:spcPct val="114000"/>
              </a:lnSpc>
            </a:pPr>
            <a:r>
              <a:rPr lang="en-US" dirty="0"/>
              <a:t>If a married couple never </a:t>
            </a:r>
            <a:br>
              <a:rPr lang="en-US" dirty="0"/>
            </a:br>
            <a:r>
              <a:rPr lang="en-US" dirty="0"/>
              <a:t>achieves a sacramental</a:t>
            </a:r>
            <a:br>
              <a:rPr lang="en-US" dirty="0"/>
            </a:br>
            <a:r>
              <a:rPr lang="en-US" dirty="0"/>
              <a:t>bond, Church officials</a:t>
            </a:r>
            <a:br>
              <a:rPr lang="en-US" dirty="0"/>
            </a:br>
            <a:r>
              <a:rPr lang="en-US" dirty="0"/>
              <a:t>can declare the marriage</a:t>
            </a:r>
            <a:br>
              <a:rPr lang="en-US" dirty="0"/>
            </a:br>
            <a:r>
              <a:rPr lang="en-US" dirty="0"/>
              <a:t>null, and the former spouses are free to marry again.</a:t>
            </a:r>
          </a:p>
        </p:txBody>
      </p:sp>
      <p:pic>
        <p:nvPicPr>
          <p:cNvPr id="5" name="Picture 4" descr="A group of people looking at a computer&#10;&#10;Description automatically generated">
            <a:extLst>
              <a:ext uri="{FF2B5EF4-FFF2-40B4-BE49-F238E27FC236}">
                <a16:creationId xmlns:a16="http://schemas.microsoft.com/office/drawing/2014/main" id="{50F43FAD-C215-0C4F-ACEB-02BE3C4421C7}"/>
              </a:ext>
            </a:extLst>
          </p:cNvPr>
          <p:cNvPicPr>
            <a:picLocks noChangeAspect="1"/>
          </p:cNvPicPr>
          <p:nvPr/>
        </p:nvPicPr>
        <p:blipFill rotWithShape="1">
          <a:blip r:embed="rId3">
            <a:extLst>
              <a:ext uri="{28A0092B-C50C-407E-A947-70E740481C1C}">
                <a14:useLocalDpi xmlns:a14="http://schemas.microsoft.com/office/drawing/2010/main" val="0"/>
              </a:ext>
            </a:extLst>
          </a:blip>
          <a:srcRect t="4651" r="3605"/>
          <a:stretch/>
        </p:blipFill>
        <p:spPr>
          <a:xfrm>
            <a:off x="0" y="1676400"/>
            <a:ext cx="4274274" cy="32766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14400"/>
            <a:ext cx="8229600" cy="533400"/>
          </a:xfrm>
        </p:spPr>
        <p:txBody>
          <a:bodyPr/>
          <a:lstStyle/>
          <a:p>
            <a:pPr algn="ctr"/>
            <a:r>
              <a:rPr lang="en-US" dirty="0"/>
              <a:t>Sins against Marriage Fidelity</a:t>
            </a:r>
          </a:p>
        </p:txBody>
      </p:sp>
      <p:sp>
        <p:nvSpPr>
          <p:cNvPr id="6" name="Content Placeholder 5">
            <a:extLst>
              <a:ext uri="{FF2B5EF4-FFF2-40B4-BE49-F238E27FC236}">
                <a16:creationId xmlns:a16="http://schemas.microsoft.com/office/drawing/2014/main" id="{77422EED-7DA8-4E9D-8D99-FDA44A15FEFD}"/>
              </a:ext>
            </a:extLst>
          </p:cNvPr>
          <p:cNvSpPr>
            <a:spLocks noGrp="1"/>
          </p:cNvSpPr>
          <p:nvPr>
            <p:ph idx="1"/>
          </p:nvPr>
        </p:nvSpPr>
        <p:spPr>
          <a:xfrm>
            <a:off x="5029200" y="1676400"/>
            <a:ext cx="3886200" cy="4724399"/>
          </a:xfrm>
        </p:spPr>
        <p:txBody>
          <a:bodyPr>
            <a:normAutofit/>
          </a:bodyPr>
          <a:lstStyle/>
          <a:p>
            <a:pPr marL="0" indent="0">
              <a:lnSpc>
                <a:spcPct val="114000"/>
              </a:lnSpc>
              <a:buNone/>
            </a:pPr>
            <a:r>
              <a:rPr lang="en-US" dirty="0"/>
              <a:t>Some sins against the dignity of sexuality in marriage are because</a:t>
            </a:r>
            <a:br>
              <a:rPr lang="en-US" dirty="0"/>
            </a:br>
            <a:r>
              <a:rPr lang="en-US" dirty="0"/>
              <a:t>of unfaithful love.</a:t>
            </a:r>
            <a:br>
              <a:rPr lang="en-US" dirty="0"/>
            </a:br>
            <a:r>
              <a:rPr lang="en-US" dirty="0"/>
              <a:t>These include:</a:t>
            </a:r>
          </a:p>
          <a:p>
            <a:pPr marL="230188" indent="-230188">
              <a:lnSpc>
                <a:spcPct val="114000"/>
              </a:lnSpc>
            </a:pPr>
            <a:r>
              <a:rPr lang="en-US" dirty="0"/>
              <a:t>adultery</a:t>
            </a:r>
          </a:p>
          <a:p>
            <a:pPr marL="230188" indent="-230188">
              <a:lnSpc>
                <a:spcPct val="114000"/>
              </a:lnSpc>
            </a:pPr>
            <a:r>
              <a:rPr lang="en-US" dirty="0"/>
              <a:t>polygamy</a:t>
            </a:r>
          </a:p>
          <a:p>
            <a:pPr marL="230188" indent="-230188">
              <a:lnSpc>
                <a:spcPct val="114000"/>
              </a:lnSpc>
            </a:pPr>
            <a:r>
              <a:rPr lang="en-US" dirty="0"/>
              <a:t>divorce</a:t>
            </a:r>
          </a:p>
          <a:p>
            <a:pPr marL="230188" indent="-230188">
              <a:lnSpc>
                <a:spcPct val="114000"/>
              </a:lnSpc>
            </a:pPr>
            <a:r>
              <a:rPr lang="en-US" dirty="0"/>
              <a:t>cohabitation</a:t>
            </a:r>
          </a:p>
        </p:txBody>
      </p:sp>
      <p:pic>
        <p:nvPicPr>
          <p:cNvPr id="7" name="Picture 6" descr="A person standing in front of a window&#10;&#10;Description automatically generated">
            <a:extLst>
              <a:ext uri="{FF2B5EF4-FFF2-40B4-BE49-F238E27FC236}">
                <a16:creationId xmlns:a16="http://schemas.microsoft.com/office/drawing/2014/main" id="{C4CD6FAE-CAE5-2B4C-91E2-46C8F6419083}"/>
              </a:ext>
            </a:extLst>
          </p:cNvPr>
          <p:cNvPicPr>
            <a:picLocks noChangeAspect="1"/>
          </p:cNvPicPr>
          <p:nvPr/>
        </p:nvPicPr>
        <p:blipFill rotWithShape="1">
          <a:blip r:embed="rId3">
            <a:extLst>
              <a:ext uri="{28A0092B-C50C-407E-A947-70E740481C1C}">
                <a14:useLocalDpi xmlns:a14="http://schemas.microsoft.com/office/drawing/2010/main" val="0"/>
              </a:ext>
            </a:extLst>
          </a:blip>
          <a:srcRect l="6803" r="8844"/>
          <a:stretch/>
        </p:blipFill>
        <p:spPr>
          <a:xfrm>
            <a:off x="0" y="1752600"/>
            <a:ext cx="4724400" cy="37338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7171" y="990600"/>
            <a:ext cx="7674429" cy="533400"/>
          </a:xfrm>
        </p:spPr>
        <p:txBody>
          <a:bodyPr/>
          <a:lstStyle/>
          <a:p>
            <a:r>
              <a:rPr lang="en-US" dirty="0"/>
              <a:t>Sins against Natural Conception</a:t>
            </a:r>
          </a:p>
        </p:txBody>
      </p:sp>
      <p:sp>
        <p:nvSpPr>
          <p:cNvPr id="6" name="Content Placeholder 5">
            <a:extLst>
              <a:ext uri="{FF2B5EF4-FFF2-40B4-BE49-F238E27FC236}">
                <a16:creationId xmlns:a16="http://schemas.microsoft.com/office/drawing/2014/main" id="{77422EED-7DA8-4E9D-8D99-FDA44A15FEFD}"/>
              </a:ext>
            </a:extLst>
          </p:cNvPr>
          <p:cNvSpPr>
            <a:spLocks noGrp="1"/>
          </p:cNvSpPr>
          <p:nvPr>
            <p:ph idx="1"/>
          </p:nvPr>
        </p:nvSpPr>
        <p:spPr>
          <a:xfrm>
            <a:off x="1317171" y="1676400"/>
            <a:ext cx="3886200" cy="4724399"/>
          </a:xfrm>
        </p:spPr>
        <p:txBody>
          <a:bodyPr>
            <a:normAutofit/>
          </a:bodyPr>
          <a:lstStyle/>
          <a:p>
            <a:pPr marL="0" indent="0">
              <a:lnSpc>
                <a:spcPct val="114000"/>
              </a:lnSpc>
              <a:buNone/>
            </a:pPr>
            <a:r>
              <a:rPr lang="en-US" dirty="0"/>
              <a:t>Some sins against the dignity of sexuality in marriage occur when natural conception is violated. These include:</a:t>
            </a:r>
          </a:p>
          <a:p>
            <a:pPr marL="230188" indent="-230188">
              <a:lnSpc>
                <a:spcPct val="114000"/>
              </a:lnSpc>
            </a:pPr>
            <a:r>
              <a:rPr lang="en-US" dirty="0"/>
              <a:t>contraception</a:t>
            </a:r>
          </a:p>
          <a:p>
            <a:pPr marL="230188" indent="-230188">
              <a:lnSpc>
                <a:spcPct val="114000"/>
              </a:lnSpc>
            </a:pPr>
            <a:r>
              <a:rPr lang="en-US" dirty="0"/>
              <a:t>in vitro fertilization</a:t>
            </a:r>
          </a:p>
          <a:p>
            <a:pPr marL="230188" indent="-230188">
              <a:lnSpc>
                <a:spcPct val="114000"/>
              </a:lnSpc>
            </a:pPr>
            <a:r>
              <a:rPr lang="en-US" dirty="0"/>
              <a:t>artificial insemination</a:t>
            </a:r>
          </a:p>
          <a:p>
            <a:pPr marL="230188" indent="-230188">
              <a:lnSpc>
                <a:spcPct val="114000"/>
              </a:lnSpc>
            </a:pPr>
            <a:r>
              <a:rPr lang="en-US" dirty="0"/>
              <a:t>surrogate motherhood</a:t>
            </a:r>
          </a:p>
        </p:txBody>
      </p:sp>
      <p:pic>
        <p:nvPicPr>
          <p:cNvPr id="4" name="Picture 3" descr="A picture containing indoor, table, sitting, plastic&#10;&#10;Description automatically generated">
            <a:extLst>
              <a:ext uri="{FF2B5EF4-FFF2-40B4-BE49-F238E27FC236}">
                <a16:creationId xmlns:a16="http://schemas.microsoft.com/office/drawing/2014/main" id="{6DC787A9-EA18-5341-81F2-DDCA098CD6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0" y="1676400"/>
            <a:ext cx="2971800" cy="4435523"/>
          </a:xfrm>
          <a:prstGeom prst="rect">
            <a:avLst/>
          </a:prstGeom>
        </p:spPr>
      </p:pic>
    </p:spTree>
    <p:extLst>
      <p:ext uri="{BB962C8B-B14F-4D97-AF65-F5344CB8AC3E}">
        <p14:creationId xmlns:p14="http://schemas.microsoft.com/office/powerpoint/2010/main" val="18289899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24823A04-86DC-A942-9888-434020C2F1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5" name="Title 1">
            <a:extLst>
              <a:ext uri="{FF2B5EF4-FFF2-40B4-BE49-F238E27FC236}">
                <a16:creationId xmlns:a16="http://schemas.microsoft.com/office/drawing/2014/main" id="{641F7406-4333-0541-8B26-E3D55D065953}"/>
              </a:ext>
            </a:extLst>
          </p:cNvPr>
          <p:cNvSpPr txBox="1">
            <a:spLocks/>
          </p:cNvSpPr>
          <p:nvPr/>
        </p:nvSpPr>
        <p:spPr>
          <a:xfrm>
            <a:off x="2590800" y="1371600"/>
            <a:ext cx="6019800" cy="533400"/>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Offenses against Marriage</a:t>
            </a:r>
          </a:p>
        </p:txBody>
      </p:sp>
      <p:sp>
        <p:nvSpPr>
          <p:cNvPr id="6" name="Content Placeholder 2">
            <a:extLst>
              <a:ext uri="{FF2B5EF4-FFF2-40B4-BE49-F238E27FC236}">
                <a16:creationId xmlns:a16="http://schemas.microsoft.com/office/drawing/2014/main" id="{D4B3FF1B-79F4-7F41-9C17-85A712F9CD19}"/>
              </a:ext>
            </a:extLst>
          </p:cNvPr>
          <p:cNvSpPr txBox="1">
            <a:spLocks/>
          </p:cNvSpPr>
          <p:nvPr/>
        </p:nvSpPr>
        <p:spPr>
          <a:xfrm>
            <a:off x="2743200" y="1994388"/>
            <a:ext cx="5257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are the most common offenses against marriage in our time?</a:t>
            </a:r>
          </a:p>
        </p:txBody>
      </p:sp>
    </p:spTree>
    <p:extLst>
      <p:ext uri="{BB962C8B-B14F-4D97-AF65-F5344CB8AC3E}">
        <p14:creationId xmlns:p14="http://schemas.microsoft.com/office/powerpoint/2010/main" val="37018313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01E6B-5DD2-44CE-878B-F32B890122F2}"/>
              </a:ext>
            </a:extLst>
          </p:cNvPr>
          <p:cNvSpPr>
            <a:spLocks noGrp="1"/>
          </p:cNvSpPr>
          <p:nvPr>
            <p:ph type="title"/>
          </p:nvPr>
        </p:nvSpPr>
        <p:spPr>
          <a:xfrm>
            <a:off x="1312235" y="1143000"/>
            <a:ext cx="5698165" cy="533400"/>
          </a:xfrm>
        </p:spPr>
        <p:txBody>
          <a:bodyPr>
            <a:normAutofit/>
          </a:bodyPr>
          <a:lstStyle/>
          <a:p>
            <a:r>
              <a:rPr lang="en-US" sz="1800" dirty="0"/>
              <a:t>Acknowledgment</a:t>
            </a:r>
          </a:p>
        </p:txBody>
      </p:sp>
      <p:sp>
        <p:nvSpPr>
          <p:cNvPr id="3" name="Content Placeholder 2">
            <a:extLst>
              <a:ext uri="{FF2B5EF4-FFF2-40B4-BE49-F238E27FC236}">
                <a16:creationId xmlns:a16="http://schemas.microsoft.com/office/drawing/2014/main" id="{C2FEF0A3-4080-4F79-A299-6436E8DAE4C0}"/>
              </a:ext>
            </a:extLst>
          </p:cNvPr>
          <p:cNvSpPr>
            <a:spLocks noGrp="1"/>
          </p:cNvSpPr>
          <p:nvPr>
            <p:ph idx="1"/>
          </p:nvPr>
        </p:nvSpPr>
        <p:spPr>
          <a:xfrm>
            <a:off x="1295400" y="1752600"/>
            <a:ext cx="6477000" cy="4373563"/>
          </a:xfrm>
        </p:spPr>
        <p:txBody>
          <a:bodyPr>
            <a:normAutofit/>
          </a:bodyPr>
          <a:lstStyle/>
          <a:p>
            <a:pPr marL="0" indent="0">
              <a:spcBef>
                <a:spcPts val="0"/>
              </a:spcBef>
              <a:buNone/>
            </a:pPr>
            <a:r>
              <a:rPr lang="en-US" sz="1400" dirty="0"/>
              <a:t>The scriptural quotation in this presentation is taken from the </a:t>
            </a:r>
            <a:r>
              <a:rPr lang="en-US" sz="1400" i="1" dirty="0"/>
              <a:t>New American Bible, revised edition </a:t>
            </a:r>
            <a:r>
              <a:rPr lang="en-US" sz="1400" dirty="0"/>
              <a:t>© 2010, 1991, 1986, 1970 Confraternity of Christian Doctrine, Inc., Washington, DC. All Rights Reserved. No part of this work</a:t>
            </a:r>
            <a:br>
              <a:rPr lang="en-US" sz="1400" dirty="0"/>
            </a:br>
            <a:r>
              <a:rPr lang="en-US" sz="1400" dirty="0"/>
              <a:t>may be reproduced or transmitted in any form or by any means, electronic or mechanical, including photocopying, recording, or by any information storage and retrieval system, without permission in writing from the copyright owner. </a:t>
            </a:r>
          </a:p>
        </p:txBody>
      </p:sp>
    </p:spTree>
    <p:extLst>
      <p:ext uri="{BB962C8B-B14F-4D97-AF65-F5344CB8AC3E}">
        <p14:creationId xmlns:p14="http://schemas.microsoft.com/office/powerpoint/2010/main" val="2555357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447800"/>
            <a:ext cx="8229600" cy="533400"/>
          </a:xfrm>
        </p:spPr>
        <p:txBody>
          <a:bodyPr vert="horz" lIns="91440" tIns="45720" rIns="91440" bIns="45720" rtlCol="0" anchor="ctr">
            <a:noAutofit/>
          </a:bodyPr>
          <a:lstStyle/>
          <a:p>
            <a:pPr algn="ctr"/>
            <a:r>
              <a:rPr lang="en-US" sz="3200" b="1" kern="1200" dirty="0">
                <a:latin typeface="Arial" pitchFamily="34" charset="0"/>
                <a:ea typeface="+mj-ea"/>
                <a:cs typeface="Arial" pitchFamily="34" charset="0"/>
              </a:rPr>
              <a:t>Why is sex okay in marriage only?</a:t>
            </a:r>
          </a:p>
        </p:txBody>
      </p:sp>
      <p:pic>
        <p:nvPicPr>
          <p:cNvPr id="4" name="Picture 3" descr="A picture containing person, indoor, food, table&#10;&#10;Description automatically generated">
            <a:extLst>
              <a:ext uri="{FF2B5EF4-FFF2-40B4-BE49-F238E27FC236}">
                <a16:creationId xmlns:a16="http://schemas.microsoft.com/office/drawing/2014/main" id="{BFBCD687-0F24-5741-9BC8-B526FDDA4A09}"/>
              </a:ext>
            </a:extLst>
          </p:cNvPr>
          <p:cNvPicPr>
            <a:picLocks noChangeAspect="1"/>
          </p:cNvPicPr>
          <p:nvPr/>
        </p:nvPicPr>
        <p:blipFill rotWithShape="1">
          <a:blip r:embed="rId3">
            <a:extLst>
              <a:ext uri="{28A0092B-C50C-407E-A947-70E740481C1C}">
                <a14:useLocalDpi xmlns:a14="http://schemas.microsoft.com/office/drawing/2010/main" val="0"/>
              </a:ext>
            </a:extLst>
          </a:blip>
          <a:srcRect t="8336"/>
          <a:stretch/>
        </p:blipFill>
        <p:spPr>
          <a:xfrm>
            <a:off x="1371600" y="2209800"/>
            <a:ext cx="6400800" cy="3916363"/>
          </a:xfrm>
          <a:prstGeom prst="rect">
            <a:avLst/>
          </a:prstGeom>
          <a:noFill/>
        </p:spPr>
      </p:pic>
      <p:sp>
        <p:nvSpPr>
          <p:cNvPr id="6" name="Title 4">
            <a:extLst>
              <a:ext uri="{FF2B5EF4-FFF2-40B4-BE49-F238E27FC236}">
                <a16:creationId xmlns:a16="http://schemas.microsoft.com/office/drawing/2014/main" id="{B5744236-A052-CD40-9044-9A490EF0035F}"/>
              </a:ext>
            </a:extLst>
          </p:cNvPr>
          <p:cNvSpPr txBox="1">
            <a:spLocks/>
          </p:cNvSpPr>
          <p:nvPr/>
        </p:nvSpPr>
        <p:spPr>
          <a:xfrm>
            <a:off x="685800" y="952500"/>
            <a:ext cx="77724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2400" dirty="0"/>
              <a:t>Chapter Focus Question: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F13FF5A6-C527-2941-9771-9D4D2B5F28A0}"/>
              </a:ext>
            </a:extLst>
          </p:cNvPr>
          <p:cNvGrpSpPr/>
          <p:nvPr/>
        </p:nvGrpSpPr>
        <p:grpSpPr>
          <a:xfrm>
            <a:off x="3733800" y="2819400"/>
            <a:ext cx="5303603" cy="3581400"/>
            <a:chOff x="3856230" y="2057400"/>
            <a:chExt cx="5303603" cy="3581400"/>
          </a:xfrm>
        </p:grpSpPr>
        <p:pic>
          <p:nvPicPr>
            <p:cNvPr id="6" name="Picture 5" descr="A picture containing indoor, building, snow, brick&#10;&#10;Description automatically generated">
              <a:extLst>
                <a:ext uri="{FF2B5EF4-FFF2-40B4-BE49-F238E27FC236}">
                  <a16:creationId xmlns:a16="http://schemas.microsoft.com/office/drawing/2014/main" id="{C227CF1D-3469-834B-B927-C98D3A2EC6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6230" y="2057400"/>
              <a:ext cx="5303603" cy="3581400"/>
            </a:xfrm>
            <a:prstGeom prst="rect">
              <a:avLst/>
            </a:prstGeom>
          </p:spPr>
        </p:pic>
        <p:sp>
          <p:nvSpPr>
            <p:cNvPr id="7" name="TextBox 6">
              <a:extLst>
                <a:ext uri="{FF2B5EF4-FFF2-40B4-BE49-F238E27FC236}">
                  <a16:creationId xmlns:a16="http://schemas.microsoft.com/office/drawing/2014/main" id="{3A674D4E-AB31-594B-808B-BDDC7C3F5F59}"/>
                </a:ext>
              </a:extLst>
            </p:cNvPr>
            <p:cNvSpPr txBox="1"/>
            <p:nvPr/>
          </p:nvSpPr>
          <p:spPr bwMode="auto">
            <a:xfrm>
              <a:off x="4210692" y="2656344"/>
              <a:ext cx="2118374" cy="2677656"/>
            </a:xfrm>
            <a:prstGeom prst="rect">
              <a:avLst/>
            </a:prstGeom>
            <a:noFill/>
            <a:ln w="9525">
              <a:noFill/>
              <a:miter lim="800000"/>
              <a:headEnd/>
              <a:tailEnd/>
            </a:ln>
          </p:spPr>
          <p:txBody>
            <a:bodyPr wrap="square" rtlCol="0">
              <a:spAutoFit/>
            </a:bodyPr>
            <a:lstStyle/>
            <a:p>
              <a:r>
                <a:rPr lang="en-US" sz="1200" b="1" dirty="0">
                  <a:latin typeface="Arial Narrow" panose="020B0604020202020204" pitchFamily="34" charset="0"/>
                  <a:cs typeface="Arial Narrow" panose="020B0604020202020204" pitchFamily="34" charset="0"/>
                </a:rPr>
                <a:t>I am the Lord your God;</a:t>
              </a:r>
              <a:br>
                <a:rPr lang="en-US" sz="1200" b="1" dirty="0">
                  <a:latin typeface="Arial Narrow" panose="020B0604020202020204" pitchFamily="34" charset="0"/>
                  <a:cs typeface="Arial Narrow" panose="020B0604020202020204" pitchFamily="34" charset="0"/>
                </a:rPr>
              </a:br>
              <a:r>
                <a:rPr lang="en-US" sz="1200" b="1" dirty="0">
                  <a:latin typeface="Arial Narrow" panose="020B0604020202020204" pitchFamily="34" charset="0"/>
                  <a:cs typeface="Arial Narrow" panose="020B0604020202020204" pitchFamily="34" charset="0"/>
                </a:rPr>
                <a:t>you shall not have strange</a:t>
              </a:r>
              <a:br>
                <a:rPr lang="en-US" sz="1200" b="1" dirty="0">
                  <a:latin typeface="Arial Narrow" panose="020B0604020202020204" pitchFamily="34" charset="0"/>
                  <a:cs typeface="Arial Narrow" panose="020B0604020202020204" pitchFamily="34" charset="0"/>
                </a:rPr>
              </a:br>
              <a:r>
                <a:rPr lang="en-US" sz="1200" b="1" dirty="0">
                  <a:latin typeface="Arial Narrow" panose="020B0604020202020204" pitchFamily="34" charset="0"/>
                  <a:cs typeface="Arial Narrow" panose="020B0604020202020204" pitchFamily="34" charset="0"/>
                </a:rPr>
                <a:t>gods before me.</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take the name</a:t>
              </a:r>
              <a:br>
                <a:rPr lang="en-US" sz="1200" b="1" dirty="0">
                  <a:latin typeface="Arial Narrow" panose="020B0604020202020204" pitchFamily="34" charset="0"/>
                  <a:cs typeface="Arial Narrow" panose="020B0604020202020204" pitchFamily="34" charset="0"/>
                </a:rPr>
              </a:br>
              <a:r>
                <a:rPr lang="en-US" sz="1200" b="1" dirty="0">
                  <a:latin typeface="Arial Narrow" panose="020B0604020202020204" pitchFamily="34" charset="0"/>
                  <a:cs typeface="Arial Narrow" panose="020B0604020202020204" pitchFamily="34" charset="0"/>
                </a:rPr>
                <a:t>of the Lord, your God, in vain.</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Remember to keep holy the Lord’s Day.</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Honor your father and your mother.</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kill.</a:t>
              </a:r>
            </a:p>
          </p:txBody>
        </p:sp>
        <p:sp>
          <p:nvSpPr>
            <p:cNvPr id="9" name="TextBox 8">
              <a:extLst>
                <a:ext uri="{FF2B5EF4-FFF2-40B4-BE49-F238E27FC236}">
                  <a16:creationId xmlns:a16="http://schemas.microsoft.com/office/drawing/2014/main" id="{230E170E-2ABB-D244-AA69-EB68819FD72E}"/>
                </a:ext>
              </a:extLst>
            </p:cNvPr>
            <p:cNvSpPr txBox="1"/>
            <p:nvPr/>
          </p:nvSpPr>
          <p:spPr bwMode="auto">
            <a:xfrm rot="227378">
              <a:off x="6875459" y="2881521"/>
              <a:ext cx="2118374" cy="2308324"/>
            </a:xfrm>
            <a:prstGeom prst="rect">
              <a:avLst/>
            </a:prstGeom>
            <a:noFill/>
            <a:ln w="9525">
              <a:noFill/>
              <a:miter lim="800000"/>
              <a:headEnd/>
              <a:tailEnd/>
            </a:ln>
          </p:spPr>
          <p:txBody>
            <a:bodyPr wrap="square" rtlCol="0">
              <a:spAutoFit/>
            </a:bodyPr>
            <a:lstStyle/>
            <a:p>
              <a:r>
                <a:rPr lang="en-US" sz="1200" b="1" dirty="0">
                  <a:solidFill>
                    <a:schemeClr val="accent6">
                      <a:lumMod val="75000"/>
                    </a:schemeClr>
                  </a:solidFill>
                  <a:latin typeface="Arial Narrow" panose="020B0604020202020204" pitchFamily="34" charset="0"/>
                  <a:cs typeface="Arial Narrow" panose="020B0604020202020204" pitchFamily="34" charset="0"/>
                </a:rPr>
                <a:t>You shall not commit adultery.</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steal.</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bear false witness against your neighbor.</a:t>
              </a:r>
            </a:p>
            <a:p>
              <a:endParaRPr lang="en-US" sz="1200" b="1" dirty="0">
                <a:latin typeface="Arial Narrow" panose="020B0604020202020204" pitchFamily="34" charset="0"/>
                <a:cs typeface="Arial Narrow" panose="020B0604020202020204" pitchFamily="34" charset="0"/>
              </a:endParaRPr>
            </a:p>
            <a:p>
              <a:r>
                <a:rPr lang="en-US" sz="1200" b="1" dirty="0">
                  <a:solidFill>
                    <a:schemeClr val="accent6">
                      <a:lumMod val="75000"/>
                    </a:schemeClr>
                  </a:solidFill>
                  <a:latin typeface="Arial Narrow" panose="020B0604020202020204" pitchFamily="34" charset="0"/>
                  <a:cs typeface="Arial Narrow" panose="020B0604020202020204" pitchFamily="34" charset="0"/>
                </a:rPr>
                <a:t>You shall not covet your neighbor’s wife.</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covet your neighbor’s goods.</a:t>
              </a:r>
            </a:p>
          </p:txBody>
        </p:sp>
      </p:grpSp>
      <p:sp>
        <p:nvSpPr>
          <p:cNvPr id="2" name="Title 1">
            <a:extLst>
              <a:ext uri="{FF2B5EF4-FFF2-40B4-BE49-F238E27FC236}">
                <a16:creationId xmlns:a16="http://schemas.microsoft.com/office/drawing/2014/main" id="{F1A2D701-0F65-4FFC-95B7-9FB4FDEBBA0D}"/>
              </a:ext>
            </a:extLst>
          </p:cNvPr>
          <p:cNvSpPr>
            <a:spLocks noGrp="1"/>
          </p:cNvSpPr>
          <p:nvPr>
            <p:ph type="title"/>
          </p:nvPr>
        </p:nvSpPr>
        <p:spPr>
          <a:xfrm>
            <a:off x="925962" y="762000"/>
            <a:ext cx="8229600" cy="944563"/>
          </a:xfrm>
        </p:spPr>
        <p:txBody>
          <a:bodyPr>
            <a:normAutofit fontScale="90000"/>
          </a:bodyPr>
          <a:lstStyle/>
          <a:p>
            <a:r>
              <a:rPr lang="en-US" dirty="0"/>
              <a:t>You Shall Not Commit Adultery</a:t>
            </a:r>
            <a:br>
              <a:rPr lang="en-US" dirty="0"/>
            </a:br>
            <a:r>
              <a:rPr lang="en-US" dirty="0"/>
              <a:t>You Shall Not Covet Your Neighbor’s Wife</a:t>
            </a:r>
          </a:p>
        </p:txBody>
      </p:sp>
      <p:sp>
        <p:nvSpPr>
          <p:cNvPr id="3" name="Content Placeholder 2">
            <a:extLst>
              <a:ext uri="{FF2B5EF4-FFF2-40B4-BE49-F238E27FC236}">
                <a16:creationId xmlns:a16="http://schemas.microsoft.com/office/drawing/2014/main" id="{8F6BD06B-8D09-4FFD-9DAA-3054C3F13258}"/>
              </a:ext>
            </a:extLst>
          </p:cNvPr>
          <p:cNvSpPr>
            <a:spLocks noGrp="1"/>
          </p:cNvSpPr>
          <p:nvPr>
            <p:ph idx="1"/>
          </p:nvPr>
        </p:nvSpPr>
        <p:spPr>
          <a:xfrm>
            <a:off x="925962" y="1752600"/>
            <a:ext cx="6998838" cy="4373563"/>
          </a:xfrm>
        </p:spPr>
        <p:txBody>
          <a:bodyPr>
            <a:normAutofit/>
          </a:bodyPr>
          <a:lstStyle/>
          <a:p>
            <a:pPr marL="230188" indent="-230188">
              <a:lnSpc>
                <a:spcPct val="114000"/>
              </a:lnSpc>
            </a:pPr>
            <a:r>
              <a:rPr lang="en-US" dirty="0"/>
              <a:t>Our sexuality is a great gift. </a:t>
            </a:r>
          </a:p>
          <a:p>
            <a:pPr marL="230188" indent="-230188">
              <a:lnSpc>
                <a:spcPct val="114000"/>
              </a:lnSpc>
            </a:pPr>
            <a:r>
              <a:rPr lang="en-US" dirty="0"/>
              <a:t>When used as God intended, it brings new life and greater love</a:t>
            </a:r>
            <a:br>
              <a:rPr lang="en-US" dirty="0"/>
            </a:br>
            <a:r>
              <a:rPr lang="en-US" dirty="0"/>
              <a:t>into the world. </a:t>
            </a:r>
          </a:p>
          <a:p>
            <a:pPr marL="230188" indent="-230188">
              <a:lnSpc>
                <a:spcPct val="114000"/>
              </a:lnSpc>
            </a:pPr>
            <a:r>
              <a:rPr lang="en-US" dirty="0"/>
              <a:t>When sexuality</a:t>
            </a:r>
            <a:br>
              <a:rPr lang="en-US" dirty="0"/>
            </a:br>
            <a:r>
              <a:rPr lang="en-US" dirty="0"/>
              <a:t>is used immorally,</a:t>
            </a:r>
            <a:br>
              <a:rPr lang="en-US" dirty="0"/>
            </a:br>
            <a:r>
              <a:rPr lang="en-US" dirty="0"/>
              <a:t>it has great power</a:t>
            </a:r>
            <a:br>
              <a:rPr lang="en-US" dirty="0"/>
            </a:br>
            <a:r>
              <a:rPr lang="en-US" dirty="0"/>
              <a:t>to harm people</a:t>
            </a:r>
            <a:br>
              <a:rPr lang="en-US" dirty="0"/>
            </a:br>
            <a:r>
              <a:rPr lang="en-US" dirty="0"/>
              <a:t>and relationships.</a:t>
            </a:r>
          </a:p>
        </p:txBody>
      </p:sp>
    </p:spTree>
    <p:extLst>
      <p:ext uri="{BB962C8B-B14F-4D97-AF65-F5344CB8AC3E}">
        <p14:creationId xmlns:p14="http://schemas.microsoft.com/office/powerpoint/2010/main" val="1212447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92146"/>
            <a:ext cx="8229600" cy="779585"/>
          </a:xfrm>
        </p:spPr>
        <p:txBody>
          <a:bodyPr/>
          <a:lstStyle/>
          <a:p>
            <a:pPr algn="ctr"/>
            <a:r>
              <a:rPr lang="en-US" dirty="0"/>
              <a:t>Our Sexuality Is a Sign of God’s Own Nature</a:t>
            </a:r>
          </a:p>
        </p:txBody>
      </p:sp>
      <p:sp>
        <p:nvSpPr>
          <p:cNvPr id="6" name="Content Placeholder 5"/>
          <p:cNvSpPr>
            <a:spLocks noGrp="1"/>
          </p:cNvSpPr>
          <p:nvPr>
            <p:ph idx="1"/>
          </p:nvPr>
        </p:nvSpPr>
        <p:spPr>
          <a:xfrm>
            <a:off x="5029200" y="1784698"/>
            <a:ext cx="3962400" cy="4764873"/>
          </a:xfrm>
        </p:spPr>
        <p:txBody>
          <a:bodyPr>
            <a:normAutofit fontScale="85000" lnSpcReduction="20000"/>
          </a:bodyPr>
          <a:lstStyle/>
          <a:p>
            <a:pPr marL="230188" indent="-230188">
              <a:lnSpc>
                <a:spcPct val="124000"/>
              </a:lnSpc>
            </a:pPr>
            <a:r>
              <a:rPr lang="en-US" sz="2700" dirty="0"/>
              <a:t>The union of husband and wife is an image of the communion of the Holy Trinity.</a:t>
            </a:r>
          </a:p>
          <a:p>
            <a:pPr marL="230188" indent="-230188">
              <a:lnSpc>
                <a:spcPct val="124000"/>
              </a:lnSpc>
            </a:pPr>
            <a:r>
              <a:rPr lang="en-US" sz="2700" dirty="0"/>
              <a:t>Men and women are both necessary in God’s plan; both genders are of equal dignity (see Genesis 1:27).</a:t>
            </a:r>
          </a:p>
          <a:p>
            <a:pPr marL="230188" indent="-230188">
              <a:lnSpc>
                <a:spcPct val="124000"/>
              </a:lnSpc>
            </a:pPr>
            <a:r>
              <a:rPr lang="en-US" sz="2700" dirty="0"/>
              <a:t>Men and women are made to be in relationship with each other (see Genesis 2:18</a:t>
            </a:r>
            <a:r>
              <a:rPr lang="en-US" dirty="0"/>
              <a:t>–</a:t>
            </a:r>
            <a:r>
              <a:rPr lang="en-US" sz="2700" dirty="0"/>
              <a:t>24). </a:t>
            </a:r>
          </a:p>
          <a:p>
            <a:endParaRPr lang="en-US" dirty="0"/>
          </a:p>
        </p:txBody>
      </p:sp>
      <p:pic>
        <p:nvPicPr>
          <p:cNvPr id="3" name="Picture 2" descr="A person smiling for the camera&#10;&#10;Description automatically generated">
            <a:extLst>
              <a:ext uri="{FF2B5EF4-FFF2-40B4-BE49-F238E27FC236}">
                <a16:creationId xmlns:a16="http://schemas.microsoft.com/office/drawing/2014/main" id="{1BABAA74-0690-AB49-A708-0088767EAA72}"/>
              </a:ext>
            </a:extLst>
          </p:cNvPr>
          <p:cNvPicPr>
            <a:picLocks noChangeAspect="1"/>
          </p:cNvPicPr>
          <p:nvPr/>
        </p:nvPicPr>
        <p:blipFill rotWithShape="1">
          <a:blip r:embed="rId3">
            <a:extLst>
              <a:ext uri="{28A0092B-C50C-407E-A947-70E740481C1C}">
                <a14:useLocalDpi xmlns:a14="http://schemas.microsoft.com/office/drawing/2010/main" val="0"/>
              </a:ext>
            </a:extLst>
          </a:blip>
          <a:srcRect l="9744" r="17138"/>
          <a:stretch/>
        </p:blipFill>
        <p:spPr>
          <a:xfrm>
            <a:off x="0" y="1784698"/>
            <a:ext cx="4876800" cy="350157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1125863"/>
            <a:ext cx="8229600" cy="533400"/>
          </a:xfrm>
        </p:spPr>
        <p:txBody>
          <a:bodyPr/>
          <a:lstStyle/>
          <a:p>
            <a:r>
              <a:rPr lang="en-US" dirty="0"/>
              <a:t>Participating in God’s Love and Life</a:t>
            </a:r>
          </a:p>
        </p:txBody>
      </p:sp>
      <p:sp>
        <p:nvSpPr>
          <p:cNvPr id="3" name="Content Placeholder 2"/>
          <p:cNvSpPr>
            <a:spLocks noGrp="1"/>
          </p:cNvSpPr>
          <p:nvPr>
            <p:ph idx="1"/>
          </p:nvPr>
        </p:nvSpPr>
        <p:spPr>
          <a:xfrm>
            <a:off x="990600" y="1868175"/>
            <a:ext cx="4038600" cy="4373563"/>
          </a:xfrm>
        </p:spPr>
        <p:txBody>
          <a:bodyPr>
            <a:normAutofit lnSpcReduction="10000"/>
          </a:bodyPr>
          <a:lstStyle/>
          <a:p>
            <a:pPr marL="0" indent="0">
              <a:lnSpc>
                <a:spcPct val="114000"/>
              </a:lnSpc>
              <a:buNone/>
            </a:pPr>
            <a:r>
              <a:rPr lang="en-US" sz="2200" dirty="0"/>
              <a:t>Pope Saint John Paul II explained the nuptial and generative meanings of the body.</a:t>
            </a:r>
          </a:p>
          <a:p>
            <a:pPr marL="230188" indent="-230188">
              <a:lnSpc>
                <a:spcPct val="114000"/>
              </a:lnSpc>
            </a:pPr>
            <a:r>
              <a:rPr lang="en-US" sz="2200" dirty="0"/>
              <a:t>Nuptial: Related to marriage, the complete self-giving of husband and wife to each other in love.</a:t>
            </a:r>
          </a:p>
          <a:p>
            <a:pPr marL="230188" indent="-230188">
              <a:lnSpc>
                <a:spcPct val="114000"/>
              </a:lnSpc>
            </a:pPr>
            <a:r>
              <a:rPr lang="en-US" sz="2200" dirty="0"/>
              <a:t>Generative: Oriented to bringing new life into the world, having children.</a:t>
            </a:r>
          </a:p>
          <a:p>
            <a:endParaRPr lang="en-US" dirty="0"/>
          </a:p>
          <a:p>
            <a:endParaRPr lang="en-US" dirty="0"/>
          </a:p>
          <a:p>
            <a:endParaRPr lang="en-US" dirty="0"/>
          </a:p>
        </p:txBody>
      </p:sp>
      <p:pic>
        <p:nvPicPr>
          <p:cNvPr id="5" name="Picture 4" descr="A person lying on a bed&#10;&#10;Description automatically generated">
            <a:extLst>
              <a:ext uri="{FF2B5EF4-FFF2-40B4-BE49-F238E27FC236}">
                <a16:creationId xmlns:a16="http://schemas.microsoft.com/office/drawing/2014/main" id="{63C0A3AD-163C-4848-B9E1-C47C783F5ADF}"/>
              </a:ext>
            </a:extLst>
          </p:cNvPr>
          <p:cNvPicPr>
            <a:picLocks noChangeAspect="1"/>
          </p:cNvPicPr>
          <p:nvPr/>
        </p:nvPicPr>
        <p:blipFill rotWithShape="1">
          <a:blip r:embed="rId3">
            <a:extLst>
              <a:ext uri="{28A0092B-C50C-407E-A947-70E740481C1C}">
                <a14:useLocalDpi xmlns:a14="http://schemas.microsoft.com/office/drawing/2010/main" val="0"/>
              </a:ext>
            </a:extLst>
          </a:blip>
          <a:srcRect l="11968" r="8931"/>
          <a:stretch/>
        </p:blipFill>
        <p:spPr>
          <a:xfrm>
            <a:off x="5036671" y="2057400"/>
            <a:ext cx="4107329" cy="346171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5181601"/>
            <a:ext cx="7239000" cy="1066800"/>
          </a:xfrm>
        </p:spPr>
        <p:txBody>
          <a:bodyPr>
            <a:normAutofit/>
          </a:bodyPr>
          <a:lstStyle/>
          <a:p>
            <a:endParaRPr lang="en-US" dirty="0"/>
          </a:p>
          <a:p>
            <a:endParaRPr lang="en-US" dirty="0"/>
          </a:p>
          <a:p>
            <a:endParaRPr lang="en-US" dirty="0"/>
          </a:p>
        </p:txBody>
      </p:sp>
      <p:pic>
        <p:nvPicPr>
          <p:cNvPr id="4" name="Picture 3" descr="Icon&#10;&#10;Description automatically generated">
            <a:extLst>
              <a:ext uri="{FF2B5EF4-FFF2-40B4-BE49-F238E27FC236}">
                <a16:creationId xmlns:a16="http://schemas.microsoft.com/office/drawing/2014/main" id="{7142D4C5-48A8-BB40-9D30-30F5958E60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5" name="Title 1">
            <a:extLst>
              <a:ext uri="{FF2B5EF4-FFF2-40B4-BE49-F238E27FC236}">
                <a16:creationId xmlns:a16="http://schemas.microsoft.com/office/drawing/2014/main" id="{6CA3933E-822A-BB47-887C-92F295D5039C}"/>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Sexuality</a:t>
            </a:r>
          </a:p>
        </p:txBody>
      </p:sp>
      <p:sp>
        <p:nvSpPr>
          <p:cNvPr id="6" name="Content Placeholder 2">
            <a:extLst>
              <a:ext uri="{FF2B5EF4-FFF2-40B4-BE49-F238E27FC236}">
                <a16:creationId xmlns:a16="http://schemas.microsoft.com/office/drawing/2014/main" id="{200723B2-F323-E148-B6F8-16E3DAA54BE9}"/>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How would you explain to someone that sexuality is about more than just having sex?</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00" y="838200"/>
            <a:ext cx="7239000" cy="838200"/>
          </a:xfrm>
        </p:spPr>
        <p:txBody>
          <a:bodyPr>
            <a:normAutofit/>
          </a:bodyPr>
          <a:lstStyle/>
          <a:p>
            <a:pPr algn="ctr"/>
            <a:r>
              <a:rPr lang="en-US" dirty="0"/>
              <a:t>Chastity: The Key to Sexual Integrity</a:t>
            </a:r>
          </a:p>
        </p:txBody>
      </p:sp>
      <p:sp>
        <p:nvSpPr>
          <p:cNvPr id="3" name="Content Placeholder 2"/>
          <p:cNvSpPr>
            <a:spLocks noGrp="1"/>
          </p:cNvSpPr>
          <p:nvPr>
            <p:ph idx="1"/>
          </p:nvPr>
        </p:nvSpPr>
        <p:spPr>
          <a:xfrm>
            <a:off x="4191000" y="1915886"/>
            <a:ext cx="4800600" cy="4495800"/>
          </a:xfrm>
        </p:spPr>
        <p:txBody>
          <a:bodyPr>
            <a:normAutofit/>
          </a:bodyPr>
          <a:lstStyle/>
          <a:p>
            <a:pPr marL="230188" indent="-230188">
              <a:lnSpc>
                <a:spcPct val="114000"/>
              </a:lnSpc>
            </a:pPr>
            <a:r>
              <a:rPr lang="en-US" dirty="0"/>
              <a:t>Chastity is the moral virtue</a:t>
            </a:r>
            <a:br>
              <a:rPr lang="en-US" dirty="0"/>
            </a:br>
            <a:r>
              <a:rPr lang="en-US" dirty="0"/>
              <a:t>by which people are able to successfully and healthfully</a:t>
            </a:r>
            <a:br>
              <a:rPr lang="en-US" dirty="0"/>
            </a:br>
            <a:r>
              <a:rPr lang="en-US" dirty="0"/>
              <a:t>integrate their sexuality into</a:t>
            </a:r>
            <a:br>
              <a:rPr lang="en-US" dirty="0"/>
            </a:br>
            <a:r>
              <a:rPr lang="en-US" dirty="0"/>
              <a:t>their total person, leading to an inner union of body and spirit.</a:t>
            </a:r>
          </a:p>
          <a:p>
            <a:pPr marL="230188" indent="-230188">
              <a:lnSpc>
                <a:spcPct val="114000"/>
              </a:lnSpc>
            </a:pPr>
            <a:r>
              <a:rPr lang="en-US" dirty="0"/>
              <a:t>A chaste person’s thoughts,</a:t>
            </a:r>
            <a:br>
              <a:rPr lang="en-US" dirty="0"/>
            </a:br>
            <a:r>
              <a:rPr lang="en-US" dirty="0"/>
              <a:t>words, and actions all reflect</a:t>
            </a:r>
            <a:br>
              <a:rPr lang="en-US" dirty="0"/>
            </a:br>
            <a:r>
              <a:rPr lang="en-US" dirty="0"/>
              <a:t>God’s purpose for sexuality.</a:t>
            </a:r>
          </a:p>
        </p:txBody>
      </p:sp>
      <p:pic>
        <p:nvPicPr>
          <p:cNvPr id="5" name="Picture 4" descr="A person standing in front of a window&#10;&#10;Description automatically generated">
            <a:extLst>
              <a:ext uri="{FF2B5EF4-FFF2-40B4-BE49-F238E27FC236}">
                <a16:creationId xmlns:a16="http://schemas.microsoft.com/office/drawing/2014/main" id="{FC62336F-D5C5-E64C-9C7B-92146FBF50D6}"/>
              </a:ext>
            </a:extLst>
          </p:cNvPr>
          <p:cNvPicPr>
            <a:picLocks noChangeAspect="1"/>
          </p:cNvPicPr>
          <p:nvPr/>
        </p:nvPicPr>
        <p:blipFill rotWithShape="1">
          <a:blip r:embed="rId3">
            <a:extLst>
              <a:ext uri="{28A0092B-C50C-407E-A947-70E740481C1C}">
                <a14:useLocalDpi xmlns:a14="http://schemas.microsoft.com/office/drawing/2010/main" val="0"/>
              </a:ext>
            </a:extLst>
          </a:blip>
          <a:srcRect l="5704" r="20357"/>
          <a:stretch/>
        </p:blipFill>
        <p:spPr>
          <a:xfrm>
            <a:off x="0" y="1923143"/>
            <a:ext cx="3661947" cy="352878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78134"/>
            <a:ext cx="8229600" cy="990600"/>
          </a:xfrm>
        </p:spPr>
        <p:txBody>
          <a:bodyPr>
            <a:normAutofit/>
          </a:bodyPr>
          <a:lstStyle/>
          <a:p>
            <a:pPr algn="ctr"/>
            <a:r>
              <a:rPr lang="en-US" dirty="0"/>
              <a:t>Purity of Heart</a:t>
            </a:r>
          </a:p>
        </p:txBody>
      </p:sp>
      <p:sp>
        <p:nvSpPr>
          <p:cNvPr id="3" name="Content Placeholder 2"/>
          <p:cNvSpPr>
            <a:spLocks noGrp="1"/>
          </p:cNvSpPr>
          <p:nvPr>
            <p:ph idx="1"/>
          </p:nvPr>
        </p:nvSpPr>
        <p:spPr>
          <a:xfrm>
            <a:off x="4495800" y="1754220"/>
            <a:ext cx="4572000" cy="4520101"/>
          </a:xfrm>
        </p:spPr>
        <p:txBody>
          <a:bodyPr>
            <a:normAutofit fontScale="92500"/>
          </a:bodyPr>
          <a:lstStyle/>
          <a:p>
            <a:pPr marL="0" indent="0">
              <a:lnSpc>
                <a:spcPct val="114000"/>
              </a:lnSpc>
              <a:buNone/>
            </a:pPr>
            <a:r>
              <a:rPr lang="en-US" dirty="0"/>
              <a:t>“Blessed are the clean of </a:t>
            </a:r>
            <a:br>
              <a:rPr lang="en-US" dirty="0"/>
            </a:br>
            <a:r>
              <a:rPr lang="en-US" dirty="0"/>
              <a:t>heart, for they will see God.” (Matthew 5:8)</a:t>
            </a:r>
          </a:p>
          <a:p>
            <a:pPr marL="230188" indent="-230188">
              <a:lnSpc>
                <a:spcPct val="114000"/>
              </a:lnSpc>
            </a:pPr>
            <a:r>
              <a:rPr lang="en-US" dirty="0"/>
              <a:t>Our bodies are temples of the Holy Spirit.</a:t>
            </a:r>
          </a:p>
          <a:p>
            <a:pPr marL="230188" indent="-230188">
              <a:lnSpc>
                <a:spcPct val="114000"/>
              </a:lnSpc>
            </a:pPr>
            <a:r>
              <a:rPr lang="en-US" dirty="0"/>
              <a:t>In the temple of our body, we must protect the innermost core, our heart, from defilement.</a:t>
            </a:r>
          </a:p>
          <a:p>
            <a:pPr marL="230188" indent="-230188">
              <a:lnSpc>
                <a:spcPct val="114000"/>
              </a:lnSpc>
            </a:pPr>
            <a:r>
              <a:rPr lang="en-US" dirty="0"/>
              <a:t>This requires the practice</a:t>
            </a:r>
            <a:br>
              <a:rPr lang="en-US" dirty="0"/>
            </a:br>
            <a:r>
              <a:rPr lang="en-US" dirty="0"/>
              <a:t>of modesty, controlling our</a:t>
            </a:r>
            <a:br>
              <a:rPr lang="en-US" dirty="0"/>
            </a:br>
            <a:r>
              <a:rPr lang="en-US" dirty="0"/>
              <a:t>sexual desires.</a:t>
            </a:r>
          </a:p>
          <a:p>
            <a:endParaRPr lang="en-US" dirty="0"/>
          </a:p>
        </p:txBody>
      </p:sp>
      <p:pic>
        <p:nvPicPr>
          <p:cNvPr id="5" name="Picture 4" descr="A group of people posing for the camera&#10;&#10;Description automatically generated">
            <a:extLst>
              <a:ext uri="{FF2B5EF4-FFF2-40B4-BE49-F238E27FC236}">
                <a16:creationId xmlns:a16="http://schemas.microsoft.com/office/drawing/2014/main" id="{BA7A6008-157D-334F-B03D-DDA887CE37E9}"/>
              </a:ext>
            </a:extLst>
          </p:cNvPr>
          <p:cNvPicPr>
            <a:picLocks noChangeAspect="1"/>
          </p:cNvPicPr>
          <p:nvPr/>
        </p:nvPicPr>
        <p:blipFill rotWithShape="1">
          <a:blip r:embed="rId3">
            <a:extLst>
              <a:ext uri="{28A0092B-C50C-407E-A947-70E740481C1C}">
                <a14:useLocalDpi xmlns:a14="http://schemas.microsoft.com/office/drawing/2010/main" val="0"/>
              </a:ext>
            </a:extLst>
          </a:blip>
          <a:srcRect l="3734"/>
          <a:stretch/>
        </p:blipFill>
        <p:spPr>
          <a:xfrm>
            <a:off x="0" y="1905000"/>
            <a:ext cx="4250089" cy="294329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4281" y="990600"/>
            <a:ext cx="8229600" cy="685800"/>
          </a:xfrm>
        </p:spPr>
        <p:txBody>
          <a:bodyPr/>
          <a:lstStyle/>
          <a:p>
            <a:pPr algn="ctr"/>
            <a:r>
              <a:rPr lang="en-US" dirty="0"/>
              <a:t>The Rewards of Chastity and Modesty</a:t>
            </a:r>
          </a:p>
        </p:txBody>
      </p:sp>
      <p:sp>
        <p:nvSpPr>
          <p:cNvPr id="3" name="Content Placeholder 2"/>
          <p:cNvSpPr>
            <a:spLocks noGrp="1"/>
          </p:cNvSpPr>
          <p:nvPr>
            <p:ph idx="1"/>
          </p:nvPr>
        </p:nvSpPr>
        <p:spPr>
          <a:xfrm>
            <a:off x="5029200" y="1828800"/>
            <a:ext cx="3910119" cy="4373563"/>
          </a:xfrm>
        </p:spPr>
        <p:txBody>
          <a:bodyPr>
            <a:normAutofit fontScale="85000" lnSpcReduction="10000"/>
          </a:bodyPr>
          <a:lstStyle/>
          <a:p>
            <a:pPr marL="230188" indent="-230188">
              <a:lnSpc>
                <a:spcPct val="134000"/>
              </a:lnSpc>
              <a:spcBef>
                <a:spcPts val="0"/>
              </a:spcBef>
            </a:pPr>
            <a:r>
              <a:rPr lang="en-US" dirty="0"/>
              <a:t>Your relationships will be healthy—free of manipulation, deceit, and anxiety.</a:t>
            </a:r>
          </a:p>
          <a:p>
            <a:pPr marL="230188" indent="-230188">
              <a:lnSpc>
                <a:spcPct val="134000"/>
              </a:lnSpc>
              <a:spcBef>
                <a:spcPts val="0"/>
              </a:spcBef>
            </a:pPr>
            <a:r>
              <a:rPr lang="en-US" dirty="0"/>
              <a:t>You will not be caught up in relationship drama.</a:t>
            </a:r>
          </a:p>
          <a:p>
            <a:pPr marL="230188" indent="-230188">
              <a:lnSpc>
                <a:spcPct val="134000"/>
              </a:lnSpc>
              <a:spcBef>
                <a:spcPts val="0"/>
              </a:spcBef>
            </a:pPr>
            <a:r>
              <a:rPr lang="en-US" dirty="0"/>
              <a:t>Your relationship with God will remain strong.</a:t>
            </a:r>
          </a:p>
          <a:p>
            <a:pPr marL="230188" indent="-230188">
              <a:lnSpc>
                <a:spcPct val="134000"/>
              </a:lnSpc>
              <a:spcBef>
                <a:spcPts val="0"/>
              </a:spcBef>
            </a:pPr>
            <a:r>
              <a:rPr lang="en-US" dirty="0"/>
              <a:t>You will be better prepared for the vocation God calls you to, whether married, ordained, or vowed religious.</a:t>
            </a:r>
          </a:p>
        </p:txBody>
      </p:sp>
      <p:pic>
        <p:nvPicPr>
          <p:cNvPr id="5" name="Picture 4" descr="A group of people posing for the camera&#10;&#10;Description automatically generated">
            <a:extLst>
              <a:ext uri="{FF2B5EF4-FFF2-40B4-BE49-F238E27FC236}">
                <a16:creationId xmlns:a16="http://schemas.microsoft.com/office/drawing/2014/main" id="{B2B0348C-31E8-AA42-AC75-CB4D16FDDEA9}"/>
              </a:ext>
            </a:extLst>
          </p:cNvPr>
          <p:cNvPicPr>
            <a:picLocks noChangeAspect="1"/>
          </p:cNvPicPr>
          <p:nvPr/>
        </p:nvPicPr>
        <p:blipFill rotWithShape="1">
          <a:blip r:embed="rId3">
            <a:extLst>
              <a:ext uri="{28A0092B-C50C-407E-A947-70E740481C1C}">
                <a14:useLocalDpi xmlns:a14="http://schemas.microsoft.com/office/drawing/2010/main" val="0"/>
              </a:ext>
            </a:extLst>
          </a:blip>
          <a:srcRect t="-103" r="6252" b="6625"/>
          <a:stretch/>
        </p:blipFill>
        <p:spPr>
          <a:xfrm>
            <a:off x="-3629" y="1905000"/>
            <a:ext cx="4929081" cy="3276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TotalTime>
  <Words>2072</Words>
  <Application>Microsoft Office PowerPoint</Application>
  <PresentationFormat>On-screen Show (4:3)</PresentationFormat>
  <Paragraphs>163</Paragraphs>
  <Slides>18</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Arial Narrow</vt:lpstr>
      <vt:lpstr>Calibri</vt:lpstr>
      <vt:lpstr>LIC Presentation template</vt:lpstr>
      <vt:lpstr>The Sixth and  Ninth Commandments: Respecting Sexuality</vt:lpstr>
      <vt:lpstr>Why is sex okay in marriage only?</vt:lpstr>
      <vt:lpstr>You Shall Not Commit Adultery You Shall Not Covet Your Neighbor’s Wife</vt:lpstr>
      <vt:lpstr>Our Sexuality Is a Sign of God’s Own Nature</vt:lpstr>
      <vt:lpstr>Participating in God’s Love and Life</vt:lpstr>
      <vt:lpstr>PowerPoint Presentation</vt:lpstr>
      <vt:lpstr>Chastity: The Key to Sexual Integrity</vt:lpstr>
      <vt:lpstr>Purity of Heart</vt:lpstr>
      <vt:lpstr>The Rewards of Chastity and Modesty</vt:lpstr>
      <vt:lpstr>Sins against Chastity</vt:lpstr>
      <vt:lpstr>Homosexuality</vt:lpstr>
      <vt:lpstr>PowerPoint Presentation</vt:lpstr>
      <vt:lpstr>Marriage and Sexuality</vt:lpstr>
      <vt:lpstr>Marriage Annulments</vt:lpstr>
      <vt:lpstr>Sins against Marriage Fidelity</vt:lpstr>
      <vt:lpstr>Sins against Natural Conception</vt:lpstr>
      <vt:lpstr>PowerPoint Presentation</vt:lpstr>
      <vt:lpstr>Acknowledgment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Sixth and  Ninth Commandments: Respecting Sexuality</dc:title>
  <dc:creator>Jill Johnson</dc:creator>
  <cp:lastModifiedBy>Becky Gochanour</cp:lastModifiedBy>
  <cp:revision>46</cp:revision>
  <dcterms:created xsi:type="dcterms:W3CDTF">2020-11-12T17:21:04Z</dcterms:created>
  <dcterms:modified xsi:type="dcterms:W3CDTF">2020-12-04T18:36:41Z</dcterms:modified>
</cp:coreProperties>
</file>